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B1B4D-5E57-49DD-849E-56CCD5797CAF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A92E8-AFE0-45EA-9D3F-7F90CD2B41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054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A92E8-AFE0-45EA-9D3F-7F90CD2B41A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212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A92E8-AFE0-45EA-9D3F-7F90CD2B41A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547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A92E8-AFE0-45EA-9D3F-7F90CD2B41A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162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A92E8-AFE0-45EA-9D3F-7F90CD2B41A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0449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A92E8-AFE0-45EA-9D3F-7F90CD2B41A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23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71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67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65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77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21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98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66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438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73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28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43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6A63-A212-465F-B43D-AB7107A6C31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55769-EC41-4BFC-896A-C2BF21276D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7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ertobin.it/SLIDE%20CORSI/Sistemi%20elettorali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7481" y="125585"/>
            <a:ext cx="9144000" cy="541680"/>
          </a:xfrm>
        </p:spPr>
        <p:txBody>
          <a:bodyPr>
            <a:normAutofit fontScale="90000"/>
          </a:bodyPr>
          <a:lstStyle/>
          <a:p>
            <a:r>
              <a:rPr lang="it-I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nuova legge elettorale</a:t>
            </a:r>
            <a:endParaRPr lang="it-IT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62681" y="1070919"/>
            <a:ext cx="9605319" cy="4186881"/>
          </a:xfrm>
        </p:spPr>
        <p:txBody>
          <a:bodyPr/>
          <a:lstStyle/>
          <a:p>
            <a:pPr fontAlgn="base"/>
            <a:r>
              <a:rPr lang="it-IT" b="1" dirty="0" smtClean="0"/>
              <a:t>Sistema misto (36,8% maggioritario)</a:t>
            </a:r>
            <a:endParaRPr lang="it-IT" b="1" dirty="0"/>
          </a:p>
          <a:p>
            <a:pPr algn="just"/>
            <a:r>
              <a:rPr lang="it-IT" dirty="0"/>
              <a:t>Con il </a:t>
            </a:r>
            <a:r>
              <a:rPr lang="it-IT" i="1" dirty="0" err="1"/>
              <a:t>Rosatellum</a:t>
            </a:r>
            <a:r>
              <a:rPr lang="it-IT" dirty="0"/>
              <a:t> si torna a un </a:t>
            </a:r>
            <a:r>
              <a:rPr lang="it-IT" u="sng" dirty="0">
                <a:hlinkClick r:id="rId3"/>
              </a:rPr>
              <a:t>sistema elettorale</a:t>
            </a:r>
            <a:r>
              <a:rPr lang="it-IT" dirty="0"/>
              <a:t> misto maggioritario-proporzionale, già sperimentato tra il 1993 e il 2005 con la legge Mattarella, che prevede per la Camera </a:t>
            </a:r>
            <a:r>
              <a:rPr lang="it-IT" u="sng" dirty="0"/>
              <a:t>232 seggi uninominali </a:t>
            </a:r>
            <a:r>
              <a:rPr lang="it-IT" dirty="0"/>
              <a:t>(compresivi di un seggio per la Val d’Aosta e 6 collegi in Trentino Alto Adige), </a:t>
            </a:r>
            <a:r>
              <a:rPr lang="it-IT" u="sng" dirty="0"/>
              <a:t>386 seggi </a:t>
            </a:r>
            <a:r>
              <a:rPr lang="it-IT" dirty="0"/>
              <a:t>assegnati nei collegi </a:t>
            </a:r>
            <a:r>
              <a:rPr lang="it-IT" u="sng" dirty="0"/>
              <a:t>plurinominali</a:t>
            </a:r>
            <a:r>
              <a:rPr lang="it-IT" dirty="0"/>
              <a:t> e </a:t>
            </a:r>
            <a:r>
              <a:rPr lang="it-IT" u="sng" dirty="0"/>
              <a:t>12 seggi della circoscrizione estero</a:t>
            </a:r>
            <a:r>
              <a:rPr lang="it-IT" dirty="0"/>
              <a:t>. Al Senato, i collegi uninominali sono 116, quelli plurinominali 193 e 6 quelli assegnati all’estero. Nei collegi uninominali è eletto il candidato più votato, in quelli plurinominali l’assegnazione dei seggi avviene con metodo proporzionale tra le liste e le coalizioni che hanno superato le soglie di sbarramento.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712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7481" y="125585"/>
            <a:ext cx="9144000" cy="541680"/>
          </a:xfrm>
        </p:spPr>
        <p:txBody>
          <a:bodyPr>
            <a:normAutofit fontScale="90000"/>
          </a:bodyPr>
          <a:lstStyle/>
          <a:p>
            <a:r>
              <a:rPr lang="it-I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nuova legge elettorale</a:t>
            </a:r>
            <a:endParaRPr lang="it-IT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62681" y="1070919"/>
            <a:ext cx="9605319" cy="4186881"/>
          </a:xfrm>
        </p:spPr>
        <p:txBody>
          <a:bodyPr>
            <a:normAutofit lnSpcReduction="10000"/>
          </a:bodyPr>
          <a:lstStyle/>
          <a:p>
            <a:pPr fontAlgn="base"/>
            <a:r>
              <a:rPr lang="it-IT" b="1" dirty="0" smtClean="0"/>
              <a:t>Parità di genere (e tutela dei «trombati»)</a:t>
            </a:r>
            <a:endParaRPr lang="it-IT" b="1" dirty="0"/>
          </a:p>
          <a:p>
            <a:pPr algn="just"/>
            <a:r>
              <a:rPr lang="it-IT" dirty="0"/>
              <a:t>Nei listini dei collegi plurinominali, i candidati (minimo 2, massimo 4) devono essere </a:t>
            </a:r>
            <a:r>
              <a:rPr lang="it-IT" u="sng" dirty="0"/>
              <a:t>alternati per genere</a:t>
            </a:r>
            <a:r>
              <a:rPr lang="it-IT" dirty="0"/>
              <a:t>. Nel complesso delle candidature uninominali presentate da un singolo partito, poi, nessuno dei due generi può essere rappresentato in </a:t>
            </a:r>
            <a:r>
              <a:rPr lang="it-IT" u="sng" dirty="0"/>
              <a:t>misura superiore al 60%. </a:t>
            </a:r>
            <a:r>
              <a:rPr lang="it-IT" dirty="0"/>
              <a:t>Inoltre, né gli uomini né le donne possono essere rappresentati nella posizione di </a:t>
            </a:r>
            <a:r>
              <a:rPr lang="it-IT" u="sng" dirty="0"/>
              <a:t>capolista in misura superiore al 60%</a:t>
            </a:r>
            <a:r>
              <a:rPr lang="it-IT" dirty="0"/>
              <a:t>. </a:t>
            </a:r>
          </a:p>
          <a:p>
            <a:pPr algn="just"/>
            <a:r>
              <a:rPr lang="it-IT" dirty="0"/>
              <a:t>Un candidato può presentarsi in </a:t>
            </a:r>
            <a:r>
              <a:rPr lang="it-IT" u="sng" dirty="0"/>
              <a:t>un solo collegio uninominale</a:t>
            </a:r>
            <a:r>
              <a:rPr lang="it-IT" dirty="0"/>
              <a:t> ma può beneficiare di un «paracadute» presentandosi anche in (non più di) </a:t>
            </a:r>
            <a:r>
              <a:rPr lang="it-IT" u="sng" dirty="0"/>
              <a:t>5 listini plurinominali</a:t>
            </a:r>
            <a:r>
              <a:rPr lang="it-IT" dirty="0"/>
              <a:t>. Tradotto: i «bocciati» nei collegi poi possono essere recuperati nella quota proporzionale, è sono eletti nel collegio ove la propria lista ha ottenuto la percentuale minore di voti.</a:t>
            </a:r>
          </a:p>
        </p:txBody>
      </p:sp>
    </p:spTree>
    <p:extLst>
      <p:ext uri="{BB962C8B-B14F-4D97-AF65-F5344CB8AC3E}">
        <p14:creationId xmlns:p14="http://schemas.microsoft.com/office/powerpoint/2010/main" val="311048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7481" y="125585"/>
            <a:ext cx="9144000" cy="541680"/>
          </a:xfrm>
        </p:spPr>
        <p:txBody>
          <a:bodyPr>
            <a:normAutofit fontScale="90000"/>
          </a:bodyPr>
          <a:lstStyle/>
          <a:p>
            <a:r>
              <a:rPr lang="it-I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nuova legge elettorale</a:t>
            </a:r>
            <a:endParaRPr lang="it-IT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62681" y="1070919"/>
            <a:ext cx="9605319" cy="4186881"/>
          </a:xfrm>
        </p:spPr>
        <p:txBody>
          <a:bodyPr>
            <a:normAutofit lnSpcReduction="10000"/>
          </a:bodyPr>
          <a:lstStyle/>
          <a:p>
            <a:pPr fontAlgn="base"/>
            <a:r>
              <a:rPr lang="it-IT" b="1" dirty="0" smtClean="0"/>
              <a:t>Soglie di sbarramento</a:t>
            </a:r>
          </a:p>
          <a:p>
            <a:pPr algn="just"/>
            <a:r>
              <a:rPr lang="it-IT" dirty="0"/>
              <a:t>Bisogna distinguere tra </a:t>
            </a:r>
            <a:r>
              <a:rPr lang="it-IT" i="1" dirty="0"/>
              <a:t>lista </a:t>
            </a:r>
            <a:r>
              <a:rPr lang="it-IT" dirty="0"/>
              <a:t>(singola formazione politica) e </a:t>
            </a:r>
            <a:r>
              <a:rPr lang="it-IT" i="1" dirty="0"/>
              <a:t>coalizione </a:t>
            </a:r>
            <a:r>
              <a:rPr lang="it-IT" dirty="0"/>
              <a:t>(formata da più liste); formare una coalizione non è obbligatorio.</a:t>
            </a:r>
            <a:r>
              <a:rPr lang="it-IT" i="1" dirty="0"/>
              <a:t> </a:t>
            </a:r>
            <a:r>
              <a:rPr lang="it-IT" dirty="0"/>
              <a:t>La soglia di sbarramento per l’ingresso in Parlamento è del </a:t>
            </a:r>
            <a:r>
              <a:rPr lang="it-IT" u="sng" dirty="0"/>
              <a:t>3% dei voti validi a livello nazionale per le liste che si presentano da sole</a:t>
            </a:r>
            <a:r>
              <a:rPr lang="it-IT" dirty="0"/>
              <a:t>. Mentre le </a:t>
            </a:r>
            <a:r>
              <a:rPr lang="it-IT" u="sng" dirty="0"/>
              <a:t>coalizioni</a:t>
            </a:r>
            <a:r>
              <a:rPr lang="it-IT" dirty="0"/>
              <a:t>, per essere considerate tali, devono superare il 10%. Al Senato, comunque, sono ammesse anche le liste che in una sola regione superano il 20% dei voti in quel territorio. </a:t>
            </a:r>
          </a:p>
          <a:p>
            <a:pPr algn="just"/>
            <a:r>
              <a:rPr lang="it-IT" dirty="0"/>
              <a:t>I voti dei partitini coalizzati che non superano </a:t>
            </a:r>
            <a:r>
              <a:rPr lang="it-IT" u="sng" dirty="0"/>
              <a:t>l’1% sono dispersi</a:t>
            </a:r>
            <a:r>
              <a:rPr lang="it-IT" dirty="0"/>
              <a:t>. Invece, i voti dei «</a:t>
            </a:r>
            <a:r>
              <a:rPr lang="it-IT" u="sng" dirty="0"/>
              <a:t>cespugli» (piccole liste comprese in una coalizione) che si piazzano tra l’1 e il 3% </a:t>
            </a:r>
            <a:r>
              <a:rPr lang="it-IT" dirty="0"/>
              <a:t>sono distribuiti tra tutti i partiti della coalizione che hanno superato la soglia del 3%.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501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7481" y="125585"/>
            <a:ext cx="9144000" cy="541680"/>
          </a:xfrm>
        </p:spPr>
        <p:txBody>
          <a:bodyPr>
            <a:normAutofit fontScale="90000"/>
          </a:bodyPr>
          <a:lstStyle/>
          <a:p>
            <a:r>
              <a:rPr lang="it-I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nuova legge elettorale</a:t>
            </a:r>
            <a:endParaRPr lang="it-IT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62681" y="1070919"/>
            <a:ext cx="9605319" cy="4186881"/>
          </a:xfrm>
        </p:spPr>
        <p:txBody>
          <a:bodyPr/>
          <a:lstStyle/>
          <a:p>
            <a:pPr fontAlgn="base"/>
            <a:r>
              <a:rPr lang="it-IT" b="1" dirty="0" smtClean="0"/>
              <a:t>Un’unica scheda</a:t>
            </a:r>
          </a:p>
          <a:p>
            <a:pPr algn="just"/>
            <a:r>
              <a:rPr lang="it-IT" dirty="0"/>
              <a:t>Non si può praticare il voto disgiunto, perché c’è </a:t>
            </a:r>
            <a:r>
              <a:rPr lang="it-IT" u="sng" dirty="0"/>
              <a:t>un’unica scheda</a:t>
            </a:r>
            <a:r>
              <a:rPr lang="it-IT" dirty="0"/>
              <a:t>. </a:t>
            </a:r>
          </a:p>
          <a:p>
            <a:pPr algn="just"/>
            <a:r>
              <a:rPr lang="it-IT" dirty="0"/>
              <a:t>Ci saranno tre possibilità: </a:t>
            </a:r>
          </a:p>
          <a:p>
            <a:pPr algn="just"/>
            <a:r>
              <a:rPr lang="it-IT" dirty="0"/>
              <a:t>1) se l’elettore barra solo il nome del candidato uninominale il suo voto è trasferito anche al partito collegato o, in caso sia appoggiato da una colazione, attribuito «pro quota» alle liste alleate; </a:t>
            </a:r>
          </a:p>
          <a:p>
            <a:pPr algn="just"/>
            <a:r>
              <a:rPr lang="it-IT" dirty="0"/>
              <a:t>2) se si tracciano due «X», sul simbolo della lista e sul simbolo della lista collegata, il voto va al partito prescelto e non agli alleati;</a:t>
            </a:r>
          </a:p>
          <a:p>
            <a:pPr algn="just"/>
            <a:r>
              <a:rPr lang="it-IT" dirty="0"/>
              <a:t>3) Se si traccia una X sulla lista, il voto va anche al candidato «uninominale»</a:t>
            </a:r>
          </a:p>
          <a:p>
            <a:pPr algn="just" fontAlgn="base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3274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7481" y="125585"/>
            <a:ext cx="9144000" cy="541680"/>
          </a:xfrm>
        </p:spPr>
        <p:txBody>
          <a:bodyPr>
            <a:normAutofit fontScale="90000"/>
          </a:bodyPr>
          <a:lstStyle/>
          <a:p>
            <a:r>
              <a:rPr lang="it-I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nuova legge elettorale</a:t>
            </a:r>
            <a:endParaRPr lang="it-IT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36821" y="1418367"/>
            <a:ext cx="9605319" cy="4186881"/>
          </a:xfrm>
        </p:spPr>
        <p:txBody>
          <a:bodyPr/>
          <a:lstStyle/>
          <a:p>
            <a:pPr fontAlgn="base"/>
            <a:r>
              <a:rPr lang="it-IT" b="1" dirty="0" smtClean="0"/>
              <a:t>Collegi plurinominali piccoli, l</a:t>
            </a:r>
            <a:r>
              <a:rPr lang="it-IT" b="1" dirty="0" smtClean="0"/>
              <a:t>iste brevi, niente preferenze</a:t>
            </a:r>
            <a:endParaRPr lang="it-IT" b="1" dirty="0" smtClean="0"/>
          </a:p>
          <a:p>
            <a:pPr algn="just"/>
            <a:r>
              <a:rPr lang="it-IT" dirty="0" smtClean="0"/>
              <a:t>I collegi plurinominali sono molto piccoli. Per la Camera, in ognuno di essi si possono eleggere al minimo 3 e al massimo 8 deputati. Al Senato, in ognuno di essi </a:t>
            </a:r>
            <a:r>
              <a:rPr lang="it-IT" dirty="0"/>
              <a:t>si possono eleggere al minimo </a:t>
            </a:r>
            <a:r>
              <a:rPr lang="it-IT" dirty="0" smtClean="0"/>
              <a:t>2 </a:t>
            </a:r>
            <a:r>
              <a:rPr lang="it-IT" dirty="0"/>
              <a:t>e al massimo 8 </a:t>
            </a:r>
            <a:r>
              <a:rPr lang="it-IT" dirty="0" smtClean="0"/>
              <a:t>senatori.</a:t>
            </a:r>
          </a:p>
          <a:p>
            <a:pPr algn="just"/>
            <a:r>
              <a:rPr lang="it-IT" dirty="0" smtClean="0"/>
              <a:t>Norme particolari per la Valle d’Aosta, il Trentino-Alto Adige e il Molise.</a:t>
            </a:r>
          </a:p>
          <a:p>
            <a:pPr algn="just"/>
            <a:r>
              <a:rPr lang="it-IT" dirty="0" smtClean="0"/>
              <a:t>In più ci sono i 6 senatori e i 12 deputati eletti nei «collegi esteri», come previsto dalla (sciagurata) riforma costituzionale del 2001.</a:t>
            </a:r>
          </a:p>
          <a:p>
            <a:pPr algn="just"/>
            <a:r>
              <a:rPr lang="it-IT" dirty="0" smtClean="0"/>
              <a:t>I listini dei candidati (ogni lista può indicare non meno di due e non più di 4 candidati) sono «bloccati», cioè l’elettore non può esprimere preferenze.</a:t>
            </a:r>
            <a:endParaRPr lang="it-IT" dirty="0"/>
          </a:p>
          <a:p>
            <a:pPr algn="just" fontAlgn="base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9086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671</Words>
  <Application>Microsoft Office PowerPoint</Application>
  <PresentationFormat>Widescreen</PresentationFormat>
  <Paragraphs>29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La nuova legge elettorale</vt:lpstr>
      <vt:lpstr>La nuova legge elettorale</vt:lpstr>
      <vt:lpstr>La nuova legge elettorale</vt:lpstr>
      <vt:lpstr>La nuova legge elettorale</vt:lpstr>
      <vt:lpstr>La nuova legge elettorale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nuova legge elettorale</dc:title>
  <dc:creator>roberto bin</dc:creator>
  <cp:lastModifiedBy>roberto bin</cp:lastModifiedBy>
  <cp:revision>7</cp:revision>
  <dcterms:created xsi:type="dcterms:W3CDTF">2017-10-31T14:22:47Z</dcterms:created>
  <dcterms:modified xsi:type="dcterms:W3CDTF">2017-11-01T09:29:09Z</dcterms:modified>
</cp:coreProperties>
</file>